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2" r:id="rId2"/>
    <p:sldMasterId id="2147483654" r:id="rId3"/>
  </p:sldMasterIdLst>
  <p:notesMasterIdLst>
    <p:notesMasterId r:id="rId16"/>
  </p:notesMasterIdLst>
  <p:handoutMasterIdLst>
    <p:handoutMasterId r:id="rId17"/>
  </p:handoutMasterIdLst>
  <p:sldIdLst>
    <p:sldId id="288" r:id="rId4"/>
    <p:sldId id="307" r:id="rId5"/>
    <p:sldId id="329" r:id="rId6"/>
    <p:sldId id="318" r:id="rId7"/>
    <p:sldId id="320" r:id="rId8"/>
    <p:sldId id="321" r:id="rId9"/>
    <p:sldId id="322" r:id="rId10"/>
    <p:sldId id="324" r:id="rId11"/>
    <p:sldId id="325" r:id="rId12"/>
    <p:sldId id="328" r:id="rId13"/>
    <p:sldId id="330" r:id="rId14"/>
    <p:sldId id="316" r:id="rId15"/>
  </p:sldIdLst>
  <p:sldSz cx="9144000" cy="6858000" type="screen4x3"/>
  <p:notesSz cx="6794500" cy="9931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Nelson2" initials="" lastIdx="3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7967"/>
    <a:srgbClr val="822F5A"/>
    <a:srgbClr val="21677E"/>
    <a:srgbClr val="EFEFEF"/>
    <a:srgbClr val="766A62"/>
    <a:srgbClr val="607869"/>
    <a:srgbClr val="005C66"/>
    <a:srgbClr val="706E00"/>
    <a:srgbClr val="871E69"/>
    <a:srgbClr val="DC8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40" autoAdjust="0"/>
  </p:normalViewPr>
  <p:slideViewPr>
    <p:cSldViewPr>
      <p:cViewPr varScale="1">
        <p:scale>
          <a:sx n="88" d="100"/>
          <a:sy n="88" d="100"/>
        </p:scale>
        <p:origin x="110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E2476FF0-F6F9-2D43-9F89-D54FAA1298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61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18050"/>
            <a:ext cx="49784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Times New Roman" pitchFamily="-1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4" tIns="45957" rIns="91914" bIns="45957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Times New Roman" pitchFamily="-1" charset="0"/>
              </a:defRPr>
            </a:lvl1pPr>
          </a:lstStyle>
          <a:p>
            <a:fld id="{91BF0018-C91C-C54F-8FA5-51685180A2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987A28-A23D-0445-B78D-F0205A20B632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6900" y="993775"/>
            <a:ext cx="3640138" cy="2730500"/>
          </a:xfrm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3889375"/>
            <a:ext cx="5359400" cy="52974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987A28-A23D-0445-B78D-F0205A20B632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6900" y="993775"/>
            <a:ext cx="3640138" cy="2730500"/>
          </a:xfrm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3889375"/>
            <a:ext cx="5359400" cy="52974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2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987A28-A23D-0445-B78D-F0205A20B632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6900" y="993775"/>
            <a:ext cx="3640138" cy="2730500"/>
          </a:xfrm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3889375"/>
            <a:ext cx="5359400" cy="52974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6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000" y="3582000"/>
            <a:ext cx="77724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68000" y="45720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68000" y="3582000"/>
            <a:ext cx="7772400" cy="684600"/>
          </a:xfrm>
          <a:prstGeom prst="rect">
            <a:avLst/>
          </a:prstGeom>
        </p:spPr>
        <p:txBody>
          <a:bodyPr vert="horz"/>
          <a:lstStyle>
            <a:lvl1pPr algn="l"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68000" y="45720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000" y="3429000"/>
            <a:ext cx="7772400" cy="6846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000" y="44190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000">
                <a:latin typeface="Arial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7200"/>
            <a:ext cx="8153400" cy="45720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00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00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RC_IEU_Bristol.png"/>
          <p:cNvPicPr>
            <a:picLocks noChangeAspect="1"/>
          </p:cNvPicPr>
          <p:nvPr userDrawn="1"/>
        </p:nvPicPr>
        <p:blipFill>
          <a:blip r:embed="rId5"/>
          <a:srcRect r="15224"/>
          <a:stretch>
            <a:fillRect/>
          </a:stretch>
        </p:blipFill>
        <p:spPr>
          <a:xfrm>
            <a:off x="0" y="0"/>
            <a:ext cx="8686800" cy="155103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533400" y="6474768"/>
            <a:ext cx="220980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8A7967"/>
                </a:solidFill>
                <a:latin typeface="+mn-lt"/>
              </a:rPr>
              <a:t>MRC Cognition and Brain</a:t>
            </a:r>
            <a:r>
              <a:rPr lang="en-US" sz="900" baseline="0" dirty="0" smtClean="0">
                <a:solidFill>
                  <a:srgbClr val="8A7967"/>
                </a:solidFill>
                <a:latin typeface="+mn-lt"/>
              </a:rPr>
              <a:t> Sciences </a:t>
            </a:r>
            <a:r>
              <a:rPr lang="en-US" sz="900" dirty="0" smtClean="0">
                <a:solidFill>
                  <a:srgbClr val="8A7967"/>
                </a:solidFill>
                <a:latin typeface="+mn-lt"/>
              </a:rPr>
              <a:t>Unit</a:t>
            </a:r>
            <a:endParaRPr lang="en-US" sz="900" dirty="0">
              <a:solidFill>
                <a:srgbClr val="8A7967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P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1439863"/>
            <a:ext cx="183673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PP1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836738" y="1439863"/>
            <a:ext cx="1943100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PP1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3779838" y="1439863"/>
            <a:ext cx="1706562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PP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1439863"/>
            <a:ext cx="1819275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PP1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307263" y="1439863"/>
            <a:ext cx="1833562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MRC_IEU_Bristol.png"/>
          <p:cNvPicPr>
            <a:picLocks noChangeAspect="1"/>
          </p:cNvPicPr>
          <p:nvPr userDrawn="1"/>
        </p:nvPicPr>
        <p:blipFill>
          <a:blip r:embed="rId8"/>
          <a:srcRect r="15224"/>
          <a:stretch>
            <a:fillRect/>
          </a:stretch>
        </p:blipFill>
        <p:spPr>
          <a:xfrm>
            <a:off x="0" y="0"/>
            <a:ext cx="8686800" cy="155103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2800" y="6474768"/>
            <a:ext cx="220980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8A7967"/>
                </a:solidFill>
                <a:latin typeface="Arial"/>
                <a:cs typeface="Arial"/>
              </a:rPr>
              <a:t>MRC Cognition and Brain</a:t>
            </a:r>
            <a:r>
              <a:rPr lang="en-US" sz="900" baseline="0" dirty="0" smtClean="0">
                <a:solidFill>
                  <a:srgbClr val="8A7967"/>
                </a:solidFill>
                <a:latin typeface="Arial"/>
                <a:cs typeface="Arial"/>
              </a:rPr>
              <a:t> Sciences </a:t>
            </a:r>
            <a:r>
              <a:rPr lang="en-US" sz="900" dirty="0" smtClean="0">
                <a:solidFill>
                  <a:srgbClr val="8A7967"/>
                </a:solidFill>
                <a:latin typeface="Arial"/>
                <a:cs typeface="Arial"/>
              </a:rPr>
              <a:t>Unit</a:t>
            </a:r>
            <a:endParaRPr lang="en-US" sz="900" dirty="0">
              <a:solidFill>
                <a:srgbClr val="8A7967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8788"/>
            <a:ext cx="8153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468000" y="1447800"/>
            <a:ext cx="8136000" cy="0"/>
          </a:xfrm>
          <a:prstGeom prst="lin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32800" y="6474768"/>
            <a:ext cx="2209800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900" dirty="0" smtClean="0">
                <a:solidFill>
                  <a:srgbClr val="8A7967"/>
                </a:solidFill>
                <a:latin typeface="+mn-lt"/>
              </a:rPr>
              <a:t>MRC Cognition and Brain</a:t>
            </a:r>
            <a:r>
              <a:rPr lang="en-US" sz="900" baseline="0" dirty="0" smtClean="0">
                <a:solidFill>
                  <a:srgbClr val="8A7967"/>
                </a:solidFill>
                <a:latin typeface="+mn-lt"/>
              </a:rPr>
              <a:t> Sciences </a:t>
            </a:r>
            <a:r>
              <a:rPr lang="en-US" sz="900" dirty="0" smtClean="0">
                <a:solidFill>
                  <a:srgbClr val="8A7967"/>
                </a:solidFill>
                <a:latin typeface="+mn-lt"/>
              </a:rPr>
              <a:t>Unit</a:t>
            </a:r>
            <a:endParaRPr lang="en-US" sz="900" dirty="0">
              <a:solidFill>
                <a:srgbClr val="8A7967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med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-1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  <a:ea typeface="ＭＳ Ｐゴシック" pitchFamily="-1" charset="-128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" charset="-128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lr>
          <a:srgbClr val="920049"/>
        </a:buClr>
        <a:buChar char="»"/>
        <a:defRPr i="1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journal/13423/volumes-and-issues/25-1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quent.github.io/post/bayesian-sequential-designs-are-superio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56" y="4560544"/>
            <a:ext cx="1009953" cy="4834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30216"/>
            <a:ext cx="1751287" cy="10111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60160" y="4636258"/>
            <a:ext cx="99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smtClean="0">
                <a:latin typeface="+mj-lt"/>
              </a:rPr>
              <a:t>jaquent.me</a:t>
            </a:r>
            <a:endParaRPr lang="en-GB" sz="12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32044" y="4636258"/>
            <a:ext cx="11464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latin typeface="+mj-lt"/>
              </a:rPr>
              <a:t>@J_A_Quent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07" y="4663790"/>
            <a:ext cx="233659" cy="233659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96951" y="3212976"/>
            <a:ext cx="8102600" cy="235141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l">
              <a:spcBef>
                <a:spcPts val="0"/>
              </a:spcBef>
            </a:pPr>
            <a:r>
              <a:rPr lang="en-GB" sz="3200" dirty="0">
                <a:solidFill>
                  <a:schemeClr val="accent2"/>
                </a:solidFill>
                <a:latin typeface="Arial"/>
                <a:cs typeface="Arial"/>
              </a:rPr>
              <a:t>Plan to produce strong evidence: </a:t>
            </a:r>
            <a:endParaRPr lang="en-GB" sz="32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algn="l">
              <a:spcBef>
                <a:spcPts val="0"/>
              </a:spcBef>
            </a:pPr>
            <a:r>
              <a:rPr lang="en-GB" sz="3200" dirty="0" smtClean="0">
                <a:solidFill>
                  <a:schemeClr val="accent2"/>
                </a:solidFill>
                <a:latin typeface="Arial"/>
                <a:cs typeface="Arial"/>
              </a:rPr>
              <a:t>Bayesian </a:t>
            </a:r>
            <a:r>
              <a:rPr lang="en-GB" sz="3200" dirty="0">
                <a:solidFill>
                  <a:schemeClr val="accent2"/>
                </a:solidFill>
                <a:latin typeface="Arial"/>
                <a:cs typeface="Arial"/>
              </a:rPr>
              <a:t>Sequential </a:t>
            </a:r>
            <a:r>
              <a:rPr lang="en-GB" sz="3200" dirty="0" smtClean="0">
                <a:solidFill>
                  <a:schemeClr val="accent2"/>
                </a:solidFill>
                <a:latin typeface="Arial"/>
                <a:cs typeface="Arial"/>
              </a:rPr>
              <a:t>Designs</a:t>
            </a:r>
          </a:p>
          <a:p>
            <a:pPr algn="l">
              <a:spcBef>
                <a:spcPts val="0"/>
              </a:spcBef>
            </a:pPr>
            <a:endParaRPr lang="en-US" dirty="0" smtClean="0">
              <a:solidFill>
                <a:srgbClr val="9A044B"/>
              </a:solidFill>
              <a:latin typeface="Verdana" pitchFamily="-1" charset="0"/>
            </a:endParaRP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b="1" dirty="0" smtClean="0">
                <a:latin typeface="Arial"/>
                <a:cs typeface="Arial"/>
              </a:rPr>
              <a:t>Jörn Alexander Quent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2000" dirty="0" smtClean="0">
                <a:latin typeface="Arial"/>
                <a:cs typeface="Arial"/>
              </a:rPr>
              <a:t>MRC Cognition and Brain Sciences Unit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 smtClean="0">
                <a:latin typeface="Arial"/>
                <a:cs typeface="Arial"/>
              </a:rPr>
              <a:t>8</a:t>
            </a:r>
            <a:r>
              <a:rPr lang="en-US" sz="1400" baseline="30000" dirty="0" smtClean="0">
                <a:latin typeface="Arial"/>
                <a:cs typeface="Arial"/>
              </a:rPr>
              <a:t>th</a:t>
            </a:r>
            <a:r>
              <a:rPr lang="en-US" sz="1400" dirty="0" smtClean="0">
                <a:latin typeface="Arial"/>
                <a:cs typeface="Arial"/>
              </a:rPr>
              <a:t> September 2020</a:t>
            </a:r>
            <a:endParaRPr lang="en-US" sz="14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Setting an upper limit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8801"/>
            <a:ext cx="3754759" cy="3378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41" y="1628801"/>
            <a:ext cx="3754759" cy="337801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00247"/>
              </p:ext>
            </p:extLst>
          </p:nvPr>
        </p:nvGraphicFramePr>
        <p:xfrm>
          <a:off x="1115616" y="5157192"/>
          <a:ext cx="6420715" cy="119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168">
                  <a:extLst>
                    <a:ext uri="{9D8B030D-6E8A-4147-A177-3AD203B41FA5}">
                      <a16:colId xmlns:a16="http://schemas.microsoft.com/office/drawing/2014/main" val="2961716055"/>
                    </a:ext>
                  </a:extLst>
                </a:gridCol>
                <a:gridCol w="1276118">
                  <a:extLst>
                    <a:ext uri="{9D8B030D-6E8A-4147-A177-3AD203B41FA5}">
                      <a16:colId xmlns:a16="http://schemas.microsoft.com/office/drawing/2014/main" val="4182346406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1111629023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3432417484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3935122006"/>
                    </a:ext>
                  </a:extLst>
                </a:gridCol>
              </a:tblGrid>
              <a:tr h="367105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Effect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Average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Maximal sample size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Strong</a:t>
                      </a:r>
                      <a:r>
                        <a:rPr lang="en-GB" sz="1200" baseline="0" dirty="0" smtClean="0"/>
                        <a:t> evidence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Misleading evidence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38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98.05 %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0.12 %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483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58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80.25 %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2.31 %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73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97200"/>
            <a:ext cx="8153400" cy="4267200"/>
          </a:xfrm>
        </p:spPr>
        <p:txBody>
          <a:bodyPr/>
          <a:lstStyle/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i="1" dirty="0" smtClean="0"/>
              <a:t>Bayesian sequential designs are a useful tool to provide strong evidence while saving resources.</a:t>
            </a:r>
            <a:endParaRPr lang="en-GB" b="1" i="1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58788"/>
            <a:ext cx="8153400" cy="809625"/>
          </a:xfrm>
        </p:spPr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736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30216"/>
            <a:ext cx="1751287" cy="101116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1897200"/>
            <a:ext cx="8153400" cy="4572000"/>
          </a:xfrm>
          <a:prstGeom prst="rect">
            <a:avLst/>
          </a:prstGeom>
        </p:spPr>
        <p:txBody>
          <a:bodyPr vert="horz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400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200"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200"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200"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200"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049"/>
              </a:buClr>
              <a:buNone/>
              <a:defRPr sz="1200" i="1">
                <a:solidFill>
                  <a:schemeClr val="tx1"/>
                </a:solidFill>
                <a:latin typeface="+mn-lt"/>
                <a:ea typeface="ＭＳ Ｐゴシック" pitchFamily="-1" charset="-128"/>
              </a:defRPr>
            </a:lvl9pPr>
          </a:lstStyle>
          <a:p>
            <a:r>
              <a:rPr lang="en-GB" kern="0" dirty="0">
                <a:hlinkClick r:id="rId3"/>
              </a:rPr>
              <a:t>Special issue in Psychonomic Bulletin &amp; Review volume: Bayesian methods for advancing psychological science </a:t>
            </a:r>
            <a:endParaRPr lang="en-GB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kern="0" dirty="0" err="1"/>
              <a:t>Schönbrodt</a:t>
            </a:r>
            <a:r>
              <a:rPr lang="en-GB" sz="1400" kern="0" dirty="0"/>
              <a:t>, F. D., &amp; Wagenmakers, E.-J. (2018). </a:t>
            </a:r>
            <a:r>
              <a:rPr lang="en-GB" sz="1400" i="1" kern="0" dirty="0"/>
              <a:t>Bayes factor design analysis: Planning for compelling evidence.</a:t>
            </a:r>
            <a:r>
              <a:rPr lang="en-GB" sz="1400" kern="0" dirty="0"/>
              <a:t> Psychonomic Bulletin &amp; Review, 25(1), 128–142. https://doi.org/10.3758/s13423-017-1230-y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kern="0" dirty="0" err="1"/>
              <a:t>Etz</a:t>
            </a:r>
            <a:r>
              <a:rPr lang="en-GB" sz="1400" kern="0" dirty="0"/>
              <a:t>, A., &amp; </a:t>
            </a:r>
            <a:r>
              <a:rPr lang="en-GB" sz="1400" kern="0" dirty="0" err="1"/>
              <a:t>Vandekerckhove</a:t>
            </a:r>
            <a:r>
              <a:rPr lang="en-GB" sz="1400" kern="0" dirty="0"/>
              <a:t>, J. (2018</a:t>
            </a:r>
            <a:r>
              <a:rPr lang="en-GB" sz="1400" kern="0" dirty="0" smtClean="0"/>
              <a:t>). </a:t>
            </a:r>
            <a:r>
              <a:rPr lang="en-GB" sz="1400" i="1" kern="0" dirty="0" smtClean="0"/>
              <a:t>Introduction to Bayesian Inference for Psychology. </a:t>
            </a:r>
            <a:r>
              <a:rPr lang="en-GB" sz="1400" kern="0" dirty="0" smtClean="0"/>
              <a:t>Psychonomic </a:t>
            </a:r>
            <a:r>
              <a:rPr lang="en-GB" sz="1400" kern="0" dirty="0"/>
              <a:t>Bulletin &amp; Review, April 2017, 5–34. </a:t>
            </a:r>
            <a:r>
              <a:rPr lang="en-GB" sz="1400" kern="0" dirty="0" smtClean="0"/>
              <a:t>https</a:t>
            </a:r>
            <a:r>
              <a:rPr lang="en-GB" sz="1400" kern="0" dirty="0"/>
              <a:t>://doi.org/10.3758/s13423-017-1262-3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kern="0" dirty="0"/>
              <a:t>Wagenmakers, E.-J., </a:t>
            </a:r>
            <a:r>
              <a:rPr lang="en-GB" sz="1400" kern="0" dirty="0" err="1"/>
              <a:t>Marsman</a:t>
            </a:r>
            <a:r>
              <a:rPr lang="en-GB" sz="1400" kern="0" dirty="0"/>
              <a:t>, M., Jamil, T., Ly, A., </a:t>
            </a:r>
            <a:r>
              <a:rPr lang="en-GB" sz="1400" kern="0" dirty="0" err="1"/>
              <a:t>Verhagen</a:t>
            </a:r>
            <a:r>
              <a:rPr lang="en-GB" sz="1400" kern="0" dirty="0"/>
              <a:t>, J., Love, J., </a:t>
            </a:r>
            <a:r>
              <a:rPr lang="en-GB" sz="1400" kern="0" dirty="0" err="1"/>
              <a:t>Selker</a:t>
            </a:r>
            <a:r>
              <a:rPr lang="en-GB" sz="1400" kern="0" dirty="0"/>
              <a:t>, R., </a:t>
            </a:r>
            <a:r>
              <a:rPr lang="en-GB" sz="1400" kern="0" dirty="0" err="1"/>
              <a:t>Gronau</a:t>
            </a:r>
            <a:r>
              <a:rPr lang="en-GB" sz="1400" kern="0" dirty="0"/>
              <a:t>, Q. F., </a:t>
            </a:r>
            <a:r>
              <a:rPr lang="en-GB" sz="1400" kern="0" dirty="0" err="1"/>
              <a:t>Šmíra</a:t>
            </a:r>
            <a:r>
              <a:rPr lang="en-GB" sz="1400" kern="0" dirty="0"/>
              <a:t>, M., </a:t>
            </a:r>
            <a:r>
              <a:rPr lang="en-GB" sz="1400" kern="0" dirty="0" err="1"/>
              <a:t>Epskamp</a:t>
            </a:r>
            <a:r>
              <a:rPr lang="en-GB" sz="1400" kern="0" dirty="0"/>
              <a:t>, S., Matzke, D., </a:t>
            </a:r>
            <a:r>
              <a:rPr lang="en-GB" sz="1400" kern="0" dirty="0" err="1"/>
              <a:t>Rouder</a:t>
            </a:r>
            <a:r>
              <a:rPr lang="en-GB" sz="1400" kern="0" dirty="0"/>
              <a:t>, J. N., &amp; Morey, R. D. (2018). </a:t>
            </a:r>
            <a:r>
              <a:rPr lang="en-GB" sz="1400" i="1" kern="0" dirty="0"/>
              <a:t>Bayesian inference for psychology. Part I: Theoretical advantages and practical ramifications. </a:t>
            </a:r>
            <a:r>
              <a:rPr lang="en-GB" sz="1400" kern="0" dirty="0"/>
              <a:t>Psychonomic Bulletin &amp; Review, 25(1), 35–57. https://</a:t>
            </a:r>
            <a:r>
              <a:rPr lang="en-GB" sz="1400" kern="0" dirty="0" smtClean="0"/>
              <a:t>doi.org/10.3758/s13423-017-1343-3</a:t>
            </a:r>
            <a:endParaRPr lang="en-GB" kern="0" dirty="0" smtClean="0"/>
          </a:p>
          <a:p>
            <a:r>
              <a:rPr lang="en-GB" kern="0" dirty="0" smtClean="0"/>
              <a:t>All </a:t>
            </a:r>
            <a:r>
              <a:rPr lang="en-GB" kern="0" dirty="0"/>
              <a:t>code can be found here. Further points and more simulations can be found </a:t>
            </a:r>
            <a:r>
              <a:rPr lang="en-GB" kern="0" dirty="0">
                <a:hlinkClick r:id="rId4"/>
              </a:rPr>
              <a:t>here</a:t>
            </a:r>
            <a:r>
              <a:rPr lang="en-GB" kern="0"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58788"/>
            <a:ext cx="8153400" cy="809625"/>
          </a:xfrm>
        </p:spPr>
        <p:txBody>
          <a:bodyPr/>
          <a:lstStyle/>
          <a:p>
            <a:r>
              <a:rPr lang="en-GB" dirty="0" smtClean="0"/>
              <a:t>Open Science          Reproducibility =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535845"/>
            <a:ext cx="782960" cy="782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1026"/>
            <a:ext cx="782960" cy="78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1180">
            <a:off x="434034" y="2534826"/>
            <a:ext cx="6904318" cy="1928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270">
            <a:off x="2300355" y="2764197"/>
            <a:ext cx="6210838" cy="17832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1" y="3856889"/>
            <a:ext cx="6172735" cy="16003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97200"/>
            <a:ext cx="8153400" cy="4267200"/>
          </a:xfrm>
        </p:spPr>
        <p:txBody>
          <a:bodyPr/>
          <a:lstStyle/>
          <a:p>
            <a:r>
              <a:rPr lang="en-GB" b="1" dirty="0" smtClean="0"/>
              <a:t>Bayesian stats </a:t>
            </a:r>
            <a:r>
              <a:rPr lang="en-GB" dirty="0" smtClean="0"/>
              <a:t>allow us to provide evidence for </a:t>
            </a:r>
            <a:r>
              <a:rPr lang="en-GB" b="1" dirty="0" smtClean="0"/>
              <a:t>null effects</a:t>
            </a:r>
            <a:r>
              <a:rPr lang="en-GB" dirty="0" smtClean="0"/>
              <a:t>.</a:t>
            </a:r>
          </a:p>
          <a:p>
            <a:r>
              <a:rPr lang="en-GB" dirty="0" smtClean="0"/>
              <a:t>Traditional Bayesian </a:t>
            </a:r>
            <a:r>
              <a:rPr lang="en-GB" b="1" dirty="0" smtClean="0"/>
              <a:t>fixed-n designs</a:t>
            </a:r>
            <a:r>
              <a:rPr lang="en-GB" dirty="0" smtClean="0"/>
              <a:t> require </a:t>
            </a:r>
            <a:r>
              <a:rPr lang="en-GB" b="1" dirty="0" smtClean="0"/>
              <a:t>huge sample sizes</a:t>
            </a:r>
            <a:r>
              <a:rPr lang="en-GB" dirty="0" smtClean="0"/>
              <a:t>.</a:t>
            </a:r>
          </a:p>
          <a:p>
            <a:r>
              <a:rPr lang="en-GB" b="1" dirty="0" smtClean="0"/>
              <a:t>Bayesian Sequential Designs </a:t>
            </a:r>
            <a:r>
              <a:rPr lang="en-GB" dirty="0" smtClean="0"/>
              <a:t>offer efficient way to produce </a:t>
            </a:r>
            <a:r>
              <a:rPr lang="en-GB" b="1" dirty="0" smtClean="0"/>
              <a:t>strong evidence</a:t>
            </a:r>
            <a:r>
              <a:rPr lang="en-GB" dirty="0" smtClean="0"/>
              <a:t> but </a:t>
            </a:r>
            <a:r>
              <a:rPr lang="en-GB" b="1" dirty="0" smtClean="0"/>
              <a:t>saving resources</a:t>
            </a:r>
            <a:r>
              <a:rPr lang="en-GB" dirty="0" smtClean="0"/>
              <a:t>. 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94" y="3645024"/>
            <a:ext cx="6123012" cy="1916276"/>
          </a:xfrm>
          <a:prstGeom prst="rect">
            <a:avLst/>
          </a:prstGeom>
        </p:spPr>
      </p:pic>
      <p:sp>
        <p:nvSpPr>
          <p:cNvPr id="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458788"/>
            <a:ext cx="8153400" cy="809625"/>
          </a:xfrm>
        </p:spPr>
        <p:txBody>
          <a:bodyPr/>
          <a:lstStyle/>
          <a:p>
            <a:r>
              <a:rPr lang="en-GB" dirty="0" smtClean="0"/>
              <a:t>Open Science          Reproducibility =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535845"/>
            <a:ext cx="782960" cy="782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1026"/>
            <a:ext cx="782960" cy="7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80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Bayesian 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data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data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data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data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Evidence in </a:t>
                </a:r>
                <a:r>
                  <a:rPr lang="en-GB" dirty="0" smtClean="0"/>
                  <a:t>favour</a:t>
                </a:r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:r>
                  <a:rPr lang="en-US" dirty="0" smtClean="0"/>
                  <a:t>alternative: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𝐵𝐹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Evidence </a:t>
                </a:r>
                <a:r>
                  <a:rPr lang="en-US" dirty="0"/>
                  <a:t>in </a:t>
                </a:r>
                <a:r>
                  <a:rPr lang="en-GB" dirty="0" smtClean="0"/>
                  <a:t>favour</a:t>
                </a:r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:r>
                  <a:rPr lang="en-US" dirty="0" smtClean="0"/>
                  <a:t>null: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𝐵𝐹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59762" y="3716347"/>
            <a:ext cx="15905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+mj-lt"/>
              </a:rPr>
              <a:t>Posterior plausibility </a:t>
            </a:r>
            <a:endParaRPr lang="en-GB" sz="12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92433" y="1983432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 "/>
              </a:rPr>
              <a:t>Prior plausibility about hypotheses</a:t>
            </a:r>
            <a:endParaRPr lang="en-GB" sz="1200" dirty="0">
              <a:latin typeface="Arial 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9462" y="3736318"/>
            <a:ext cx="1224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Arial  "/>
              </a:rPr>
              <a:t>Bayes </a:t>
            </a:r>
            <a:r>
              <a:rPr lang="en-US" sz="1200" dirty="0" smtClean="0">
                <a:latin typeface="Arial  "/>
              </a:rPr>
              <a:t>factor</a:t>
            </a:r>
            <a:endParaRPr lang="en-US" sz="1200" dirty="0">
              <a:latin typeface="Arial  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16200000">
            <a:off x="3074992" y="2959390"/>
            <a:ext cx="360040" cy="1193816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5601510" y="2908226"/>
            <a:ext cx="360040" cy="129614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5400000">
            <a:off x="4401354" y="2088900"/>
            <a:ext cx="360040" cy="73882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Convention for Bayes Factors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32428"/>
                  </p:ext>
                </p:extLst>
              </p:nvPr>
            </p:nvGraphicFramePr>
            <p:xfrm>
              <a:off x="1691680" y="1559294"/>
              <a:ext cx="5814528" cy="3814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7264">
                      <a:extLst>
                        <a:ext uri="{9D8B030D-6E8A-4147-A177-3AD203B41FA5}">
                          <a16:colId xmlns:a16="http://schemas.microsoft.com/office/drawing/2014/main" val="4213481092"/>
                        </a:ext>
                      </a:extLst>
                    </a:gridCol>
                    <a:gridCol w="2907264">
                      <a:extLst>
                        <a:ext uri="{9D8B030D-6E8A-4147-A177-3AD203B41FA5}">
                          <a16:colId xmlns:a16="http://schemas.microsoft.com/office/drawing/2014/main" val="120686336"/>
                        </a:ext>
                      </a:extLst>
                    </a:gridCol>
                  </a:tblGrid>
                  <a:tr h="3273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j-lt"/>
                                      </a:rPr>
                                      <m:t>BF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j-lt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i="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Evidence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2641852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&gt; 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Extreme evidence </a:t>
                          </a:r>
                          <a:r>
                            <a:rPr lang="en-GB" sz="1600" i="0" dirty="0" smtClean="0">
                              <a:latin typeface="+mj-lt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600" i="0" dirty="0" smtClean="0">
                            <a:latin typeface="Adobe Devanagari" panose="02040503050201020203" pitchFamily="18" charset="0"/>
                            <a:cs typeface="Adobe Devanagari" panose="020405030502010202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1256896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30 – 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Very strong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7860044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10 – 30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Strong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030349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3 – 10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Moderate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579837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 – 3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Anecdotal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3667383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No evidence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5296735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 – 1/3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Anecdotal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462032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1/10 – 1/30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Strong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653558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1/30 – 1/100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Very strong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8203049"/>
                      </a:ext>
                    </a:extLst>
                  </a:tr>
                  <a:tr h="32730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&lt; 1/100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Extreme evidence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Arial 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GB" sz="16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2851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32428"/>
                  </p:ext>
                </p:extLst>
              </p:nvPr>
            </p:nvGraphicFramePr>
            <p:xfrm>
              <a:off x="1691680" y="1559294"/>
              <a:ext cx="5814528" cy="3814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7264">
                      <a:extLst>
                        <a:ext uri="{9D8B030D-6E8A-4147-A177-3AD203B41FA5}">
                          <a16:colId xmlns:a16="http://schemas.microsoft.com/office/drawing/2014/main" val="4213481092"/>
                        </a:ext>
                      </a:extLst>
                    </a:gridCol>
                    <a:gridCol w="2907264">
                      <a:extLst>
                        <a:ext uri="{9D8B030D-6E8A-4147-A177-3AD203B41FA5}">
                          <a16:colId xmlns:a16="http://schemas.microsoft.com/office/drawing/2014/main" val="120686336"/>
                        </a:ext>
                      </a:extLst>
                    </a:gridCol>
                  </a:tblGrid>
                  <a:tr h="357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" t="-3390" r="-100628" b="-9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Evidence</a:t>
                          </a:r>
                          <a:endParaRPr lang="en-GB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2641852"/>
                      </a:ext>
                    </a:extLst>
                  </a:tr>
                  <a:tr h="34613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&gt; 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107018" r="-839" b="-9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256896"/>
                      </a:ext>
                    </a:extLst>
                  </a:tr>
                  <a:tr h="34613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30 – 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207018" r="-839" b="-8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860044"/>
                      </a:ext>
                    </a:extLst>
                  </a:tr>
                  <a:tr h="34613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10 – 30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312500" r="-839" b="-7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0030349"/>
                      </a:ext>
                    </a:extLst>
                  </a:tr>
                  <a:tr h="34613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3 – 10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405263" r="-839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0579837"/>
                      </a:ext>
                    </a:extLst>
                  </a:tr>
                  <a:tr h="346139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 – 3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505263" r="-839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366738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/>
                            <a:t>No evidence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5296735"/>
                      </a:ext>
                    </a:extLst>
                  </a:tr>
                  <a:tr h="347726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 – 1/3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689655" r="-839" b="-31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1462032"/>
                      </a:ext>
                    </a:extLst>
                  </a:tr>
                  <a:tr h="347726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1/10 – 1/30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803509" r="-839" b="-2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653558"/>
                      </a:ext>
                    </a:extLst>
                  </a:tr>
                  <a:tr h="347726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1/30 – 1/100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903509" r="-839" b="-1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8203049"/>
                      </a:ext>
                    </a:extLst>
                  </a:tr>
                  <a:tr h="347726">
                    <a:tc>
                      <a:txBody>
                        <a:bodyPr/>
                        <a:lstStyle/>
                        <a:p>
                          <a:r>
                            <a:rPr lang="en-GB" sz="1600" dirty="0" smtClean="0"/>
                            <a:t>&lt; 1/100 </a:t>
                          </a:r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19" t="-1003509" r="-839" b="-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2851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56556" y="5517232"/>
                <a:ext cx="7554688" cy="671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1800" b="1" dirty="0" smtClean="0">
                    <a:latin typeface="+mj-lt"/>
                  </a:rPr>
                  <a:t>Most journals </a:t>
                </a:r>
                <a:r>
                  <a:rPr lang="en-GB" sz="1800" dirty="0" smtClean="0">
                    <a:latin typeface="+mj-lt"/>
                  </a:rPr>
                  <a:t>either require </a:t>
                </a:r>
                <a:r>
                  <a:rPr lang="en-GB" sz="1800" b="1" dirty="0" smtClean="0">
                    <a:latin typeface="+mj-lt"/>
                  </a:rPr>
                  <a:t>BF of 6 </a:t>
                </a:r>
                <a:r>
                  <a:rPr lang="en-GB" sz="1800" dirty="0" smtClean="0">
                    <a:latin typeface="+mj-lt"/>
                  </a:rPr>
                  <a:t>or</a:t>
                </a:r>
                <a:r>
                  <a:rPr lang="en-GB" sz="1800" b="1" dirty="0" smtClean="0">
                    <a:latin typeface="+mj-lt"/>
                  </a:rPr>
                  <a:t> 10 </a:t>
                </a:r>
                <a:r>
                  <a:rPr lang="en-GB" sz="1800" dirty="0" smtClean="0">
                    <a:latin typeface="+mj-lt"/>
                  </a:rPr>
                  <a:t>for registered reports.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1800" dirty="0" smtClean="0">
                    <a:latin typeface="+mj-lt"/>
                  </a:rPr>
                  <a:t>I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 b="1" i="0">
                            <a:latin typeface="+mj-lt"/>
                          </a:rPr>
                          <m:t>BF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800" b="1" i="0">
                            <a:latin typeface="+mj-lt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800" dirty="0" smtClean="0">
                    <a:latin typeface="+mj-lt"/>
                  </a:rPr>
                  <a:t> </a:t>
                </a:r>
                <a:r>
                  <a:rPr lang="en-GB" sz="1800" b="1" dirty="0" smtClean="0">
                    <a:latin typeface="+mj-lt"/>
                  </a:rPr>
                  <a:t>&gt; 10 </a:t>
                </a:r>
                <a:r>
                  <a:rPr lang="en-GB" sz="180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 b="1">
                            <a:latin typeface="+mj-lt"/>
                          </a:rPr>
                          <m:t>BF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800" b="1">
                            <a:latin typeface="+mj-lt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800" dirty="0" smtClean="0">
                    <a:latin typeface="+mj-lt"/>
                  </a:rPr>
                  <a:t> </a:t>
                </a:r>
                <a:r>
                  <a:rPr lang="en-GB" sz="1800" b="1" dirty="0" smtClean="0">
                    <a:latin typeface="+mj-lt"/>
                  </a:rPr>
                  <a:t>&lt; 1/6 </a:t>
                </a:r>
                <a:r>
                  <a:rPr lang="en-GB" sz="1800" dirty="0" smtClean="0">
                    <a:latin typeface="+mj-lt"/>
                  </a:rPr>
                  <a:t>as evidence.</a:t>
                </a:r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6" y="5517232"/>
                <a:ext cx="7554688" cy="671722"/>
              </a:xfrm>
              <a:prstGeom prst="rect">
                <a:avLst/>
              </a:prstGeom>
              <a:blipFill>
                <a:blip r:embed="rId3"/>
                <a:stretch>
                  <a:fillRect l="-484" t="-454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291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Traditional </a:t>
            </a:r>
            <a:r>
              <a:rPr lang="en-GB" b="1" dirty="0" smtClean="0"/>
              <a:t>fixed-n design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16016" y="2564904"/>
                <a:ext cx="3613821" cy="1008112"/>
              </a:xfrm>
            </p:spPr>
            <p:txBody>
              <a:bodyPr/>
              <a:lstStyle/>
              <a:p>
                <a:pPr marL="0" lvl="0" indent="0" eaLnBrk="0" hangingPunct="0">
                  <a:spcBef>
                    <a:spcPct val="0"/>
                  </a:spcBef>
                  <a:buClrTx/>
                  <a:buNone/>
                </a:pPr>
                <a:r>
                  <a:rPr lang="en-GB" sz="1800" dirty="0" smtClean="0">
                    <a:sym typeface="Wingdings" panose="05000000000000000000" pitchFamily="2" charset="2"/>
                  </a:rPr>
                  <a:t> </a:t>
                </a:r>
                <a:r>
                  <a:rPr lang="en-US" altLang="en-US" sz="1800" b="1" dirty="0" smtClean="0">
                    <a:latin typeface="Arial" panose="020B0604020202020204" pitchFamily="34" charset="0"/>
                  </a:rPr>
                  <a:t>large </a:t>
                </a:r>
                <a:r>
                  <a:rPr lang="en-US" altLang="en-US" sz="1800" b="1" dirty="0">
                    <a:latin typeface="Arial" panose="020B0604020202020204" pitchFamily="34" charset="0"/>
                  </a:rPr>
                  <a:t>sample size 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is necessary to a probability of 80% </a:t>
                </a:r>
                <a:r>
                  <a:rPr lang="en-US" altLang="en-US" sz="1800" dirty="0" smtClean="0">
                    <a:latin typeface="Arial" panose="020B0604020202020204" pitchFamily="34" charset="0"/>
                  </a:rPr>
                  <a:t>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 b="1"/>
                          <m:t>BF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800" b="1"/>
                          <m:t>10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r>
                  <a:rPr lang="en-GB" sz="1800" b="1" dirty="0"/>
                  <a:t>&gt; 10 </a:t>
                </a:r>
                <a:r>
                  <a:rPr lang="en-GB" sz="1800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 b="1"/>
                          <m:t>BF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1800" b="1"/>
                          <m:t>10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r>
                  <a:rPr lang="en-GB" sz="1800" b="1" dirty="0"/>
                  <a:t>&lt; 1/6 </a:t>
                </a:r>
                <a:r>
                  <a:rPr lang="en-US" altLang="en-US" sz="1800" dirty="0" smtClean="0">
                    <a:latin typeface="Arial" panose="020B0604020202020204" pitchFamily="34" charset="0"/>
                  </a:rPr>
                  <a:t>.</a:t>
                </a: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6016" y="2564904"/>
                <a:ext cx="3613821" cy="1008112"/>
              </a:xfrm>
              <a:blipFill>
                <a:blip r:embed="rId2"/>
                <a:stretch>
                  <a:fillRect l="-1520" t="-3636" r="-1351" b="-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4291"/>
            <a:ext cx="3800645" cy="341929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91887"/>
              </p:ext>
            </p:extLst>
          </p:nvPr>
        </p:nvGraphicFramePr>
        <p:xfrm>
          <a:off x="863588" y="5129699"/>
          <a:ext cx="7704855" cy="119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71">
                  <a:extLst>
                    <a:ext uri="{9D8B030D-6E8A-4147-A177-3AD203B41FA5}">
                      <a16:colId xmlns:a16="http://schemas.microsoft.com/office/drawing/2014/main" val="2961716055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4182346406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1111629023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3432417484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708384553"/>
                    </a:ext>
                  </a:extLst>
                </a:gridCol>
              </a:tblGrid>
              <a:tr h="456978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Effect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Necessary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Misleading </a:t>
                      </a:r>
                      <a:r>
                        <a:rPr lang="en-GB" sz="1200" dirty="0" smtClean="0"/>
                        <a:t>evidence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Costs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dirty="0" smtClean="0"/>
                        <a:t>online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Costs fMRI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38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0.0003 %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£ 605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dirty="0" smtClean="0"/>
                        <a:t>39600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483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232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0.0011 %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£ 1949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£ 127600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39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Sequential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Start with a </a:t>
                </a:r>
                <a:r>
                  <a:rPr lang="en-GB" b="1" dirty="0"/>
                  <a:t>minimum sample size </a:t>
                </a:r>
                <a:r>
                  <a:rPr lang="en-GB" dirty="0"/>
                  <a:t>(e.g. 10</a:t>
                </a:r>
                <a:r>
                  <a:rPr lang="en-GB" dirty="0" smtClean="0"/>
                  <a:t>).</a:t>
                </a:r>
              </a:p>
              <a:p>
                <a:r>
                  <a:rPr lang="en-GB" b="1" dirty="0"/>
                  <a:t>A</a:t>
                </a:r>
                <a:r>
                  <a:rPr lang="en-GB" b="1" dirty="0" smtClean="0"/>
                  <a:t>dd </a:t>
                </a:r>
                <a:r>
                  <a:rPr lang="en-GB" b="1" dirty="0"/>
                  <a:t>data </a:t>
                </a:r>
                <a:r>
                  <a:rPr lang="en-GB" dirty="0"/>
                  <a:t>(e.g. 5 new points) until we </a:t>
                </a:r>
                <a:r>
                  <a:rPr lang="en-GB" b="1" dirty="0"/>
                  <a:t>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+mj-lt"/>
                          </a:rPr>
                          <m:t>BF</m:t>
                        </m:r>
                      </m:e>
                      <m:sub>
                        <m:r>
                          <m:rPr>
                            <m:nor/>
                          </m:rPr>
                          <a:rPr lang="en-GB" b="1" i="0" smtClean="0">
                            <a:latin typeface="+mj-lt"/>
                          </a:rPr>
                          <m:t>10</m:t>
                        </m:r>
                      </m:sub>
                    </m:sSub>
                    <m:r>
                      <a:rPr lang="en-GB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 smtClean="0"/>
                  <a:t>criterion</a:t>
                </a:r>
                <a:r>
                  <a:rPr lang="en-GB" dirty="0" smtClean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3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924944"/>
            <a:ext cx="762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4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Sequential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1"/>
            <a:ext cx="3754760" cy="3378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91" y="1628801"/>
            <a:ext cx="3754759" cy="337801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23942"/>
              </p:ext>
            </p:extLst>
          </p:nvPr>
        </p:nvGraphicFramePr>
        <p:xfrm>
          <a:off x="1259632" y="5157192"/>
          <a:ext cx="6163884" cy="119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71">
                  <a:extLst>
                    <a:ext uri="{9D8B030D-6E8A-4147-A177-3AD203B41FA5}">
                      <a16:colId xmlns:a16="http://schemas.microsoft.com/office/drawing/2014/main" val="2961716055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4182346406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1111629023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3432417484"/>
                    </a:ext>
                  </a:extLst>
                </a:gridCol>
              </a:tblGrid>
              <a:tr h="456978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Effect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Average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Maximal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Misleading </a:t>
                      </a:r>
                      <a:r>
                        <a:rPr lang="en-GB" sz="1200" dirty="0" smtClean="0"/>
                        <a:t>evidence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38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170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0.13 %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483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83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2765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2.95 %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821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Comparison: Traditional vs. Sequential</a:t>
            </a:r>
            <a:endParaRPr lang="en-GB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00808"/>
            <a:ext cx="8153400" cy="4572000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Costs </a:t>
            </a:r>
            <a:r>
              <a:rPr lang="en-GB" b="1" dirty="0"/>
              <a:t>for traditional designs</a:t>
            </a:r>
            <a:r>
              <a:rPr lang="en-GB" b="1" dirty="0" smtClean="0"/>
              <a:t>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Cost for sequential </a:t>
            </a:r>
            <a:r>
              <a:rPr lang="en-GB" b="1" dirty="0" smtClean="0"/>
              <a:t>design:</a:t>
            </a:r>
            <a:endParaRPr lang="en-GB" b="1" dirty="0" smtClean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 smtClean="0"/>
          </a:p>
          <a:p>
            <a:r>
              <a:rPr lang="en-GB" dirty="0"/>
              <a:t>Guaranteed to provide </a:t>
            </a:r>
            <a:r>
              <a:rPr lang="en-GB" b="1" dirty="0"/>
              <a:t>strong evidence</a:t>
            </a:r>
            <a:r>
              <a:rPr lang="en-GB" dirty="0"/>
              <a:t>.</a:t>
            </a:r>
          </a:p>
          <a:p>
            <a:r>
              <a:rPr lang="en-GB" dirty="0" smtClean="0"/>
              <a:t>Average </a:t>
            </a:r>
            <a:r>
              <a:rPr lang="en-GB" b="1" dirty="0" smtClean="0"/>
              <a:t>sample </a:t>
            </a:r>
            <a:r>
              <a:rPr lang="en-GB" b="1" dirty="0"/>
              <a:t>sizes </a:t>
            </a:r>
            <a:r>
              <a:rPr lang="en-GB" dirty="0"/>
              <a:t>are much </a:t>
            </a:r>
            <a:r>
              <a:rPr lang="en-GB" dirty="0" smtClean="0"/>
              <a:t>lower. </a:t>
            </a:r>
            <a:endParaRPr lang="en-GB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305886"/>
              </p:ext>
            </p:extLst>
          </p:nvPr>
        </p:nvGraphicFramePr>
        <p:xfrm>
          <a:off x="681472" y="2208671"/>
          <a:ext cx="7704855" cy="119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71">
                  <a:extLst>
                    <a:ext uri="{9D8B030D-6E8A-4147-A177-3AD203B41FA5}">
                      <a16:colId xmlns:a16="http://schemas.microsoft.com/office/drawing/2014/main" val="2961716055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4182346406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1111629023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3432417484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708384553"/>
                    </a:ext>
                  </a:extLst>
                </a:gridCol>
              </a:tblGrid>
              <a:tr h="456978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Effect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Necessary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Misleading 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Costs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dirty="0" smtClean="0"/>
                        <a:t>online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Costs fMRI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38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0.0003 %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£ 605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dirty="0" smtClean="0"/>
                        <a:t>39600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483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232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0.0011 %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£ 1949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£ 127600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044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873155"/>
              </p:ext>
            </p:extLst>
          </p:nvPr>
        </p:nvGraphicFramePr>
        <p:xfrm>
          <a:off x="681469" y="3986808"/>
          <a:ext cx="7704858" cy="1195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168">
                  <a:extLst>
                    <a:ext uri="{9D8B030D-6E8A-4147-A177-3AD203B41FA5}">
                      <a16:colId xmlns:a16="http://schemas.microsoft.com/office/drawing/2014/main" val="2961716055"/>
                    </a:ext>
                  </a:extLst>
                </a:gridCol>
                <a:gridCol w="1276118">
                  <a:extLst>
                    <a:ext uri="{9D8B030D-6E8A-4147-A177-3AD203B41FA5}">
                      <a16:colId xmlns:a16="http://schemas.microsoft.com/office/drawing/2014/main" val="4182346406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1111629023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3432417484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3935122006"/>
                    </a:ext>
                  </a:extLst>
                </a:gridCol>
                <a:gridCol w="1284143">
                  <a:extLst>
                    <a:ext uri="{9D8B030D-6E8A-4147-A177-3AD203B41FA5}">
                      <a16:colId xmlns:a16="http://schemas.microsoft.com/office/drawing/2014/main" val="708384553"/>
                    </a:ext>
                  </a:extLst>
                </a:gridCol>
              </a:tblGrid>
              <a:tr h="456978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Effect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Average 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smtClean="0"/>
                        <a:t>Maximal sample size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Misleading evidence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Costs online</a:t>
                      </a:r>
                      <a:r>
                        <a:rPr lang="en-GB" sz="1200" baseline="0" dirty="0" smtClean="0"/>
                        <a:t> experiment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Costs fMRI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8938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170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0.13 %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£ 344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£ 22550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54833"/>
                  </a:ext>
                </a:extLst>
              </a:tr>
              <a:tr h="36895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83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2765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2.95 %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£ 697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£ 45650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2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034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U WARM GRAY Powerpoint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Powerpoint_template_CT_WG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template_CT_WG1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template_CT_WG1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RC slides template">
  <a:themeElements>
    <a:clrScheme name="MRC">
      <a:dk1>
        <a:sysClr val="windowText" lastClr="000000"/>
      </a:dk1>
      <a:lt1>
        <a:sysClr val="window" lastClr="FFFFFF"/>
      </a:lt1>
      <a:dk2>
        <a:srgbClr val="21677E"/>
      </a:dk2>
      <a:lt2>
        <a:srgbClr val="EEECE1"/>
      </a:lt2>
      <a:accent1>
        <a:srgbClr val="8A7967"/>
      </a:accent1>
      <a:accent2>
        <a:srgbClr val="21677E"/>
      </a:accent2>
      <a:accent3>
        <a:srgbClr val="6A3B77"/>
      </a:accent3>
      <a:accent4>
        <a:srgbClr val="822F5A"/>
      </a:accent4>
      <a:accent5>
        <a:srgbClr val="D07232"/>
      </a:accent5>
      <a:accent6>
        <a:srgbClr val="B5D334"/>
      </a:accent6>
      <a:hlink>
        <a:srgbClr val="21677E"/>
      </a:hlink>
      <a:folHlink>
        <a:srgbClr val="6A3B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MRC slide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RC slides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RC slides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MRC_CBU_Cambridge_presentation</Template>
  <TotalTime>423</TotalTime>
  <Words>579</Words>
  <Application>Microsoft Office PowerPoint</Application>
  <PresentationFormat>On-screen Show (4:3)</PresentationFormat>
  <Paragraphs>159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 </vt:lpstr>
      <vt:lpstr>Arial  </vt:lpstr>
      <vt:lpstr>ＭＳ Ｐゴシック</vt:lpstr>
      <vt:lpstr>Adobe Devanagari</vt:lpstr>
      <vt:lpstr>Arial</vt:lpstr>
      <vt:lpstr>Cambria Math</vt:lpstr>
      <vt:lpstr>Times</vt:lpstr>
      <vt:lpstr>Times New Roman</vt:lpstr>
      <vt:lpstr>Verdana</vt:lpstr>
      <vt:lpstr>Wingdings</vt:lpstr>
      <vt:lpstr>EU WARM GRAY Powerpoint Template</vt:lpstr>
      <vt:lpstr>Office Theme</vt:lpstr>
      <vt:lpstr>MRC slides template</vt:lpstr>
      <vt:lpstr>PowerPoint Presentation</vt:lpstr>
      <vt:lpstr>Open Science          Reproducibility = </vt:lpstr>
      <vt:lpstr>Open Science          Reproducibility =</vt:lpstr>
      <vt:lpstr>Bayesian Statistics</vt:lpstr>
      <vt:lpstr>Convention for Bayes Factors</vt:lpstr>
      <vt:lpstr>Traditional fixed-n design</vt:lpstr>
      <vt:lpstr>Sequential design</vt:lpstr>
      <vt:lpstr>Sequential design</vt:lpstr>
      <vt:lpstr>Comparison: Traditional vs. Sequential</vt:lpstr>
      <vt:lpstr>Setting an upper limit</vt:lpstr>
      <vt:lpstr>Conclusion</vt:lpstr>
      <vt:lpstr>PowerPoint Presentation</vt:lpstr>
    </vt:vector>
  </TitlesOfParts>
  <Company>Medical Research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Quent</dc:creator>
  <cp:lastModifiedBy>Alex Quent</cp:lastModifiedBy>
  <cp:revision>26</cp:revision>
  <cp:lastPrinted>2002-07-16T15:27:40Z</cp:lastPrinted>
  <dcterms:created xsi:type="dcterms:W3CDTF">2018-10-08T07:21:21Z</dcterms:created>
  <dcterms:modified xsi:type="dcterms:W3CDTF">2020-09-08T10:26:56Z</dcterms:modified>
</cp:coreProperties>
</file>